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70" r:id="rId9"/>
    <p:sldId id="271" r:id="rId10"/>
    <p:sldId id="272" r:id="rId11"/>
    <p:sldId id="261" r:id="rId12"/>
    <p:sldId id="263" r:id="rId13"/>
    <p:sldId id="273" r:id="rId14"/>
    <p:sldId id="262" r:id="rId15"/>
    <p:sldId id="266" r:id="rId16"/>
    <p:sldId id="264" r:id="rId17"/>
    <p:sldId id="267" r:id="rId18"/>
    <p:sldId id="265" r:id="rId19"/>
    <p:sldId id="29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7" r:id="rId29"/>
    <p:sldId id="298" r:id="rId30"/>
    <p:sldId id="295" r:id="rId31"/>
    <p:sldId id="296" r:id="rId32"/>
    <p:sldId id="294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15FA-F374-4658-A3D4-4F33977102E8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6B5E-27F7-4D18-8762-E16D879443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其他特点：多租户支持、软删除支持、系统设置存取管理、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实现领域事件、模块以及模块的依赖关系实现插件化的模块处理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46B5E-27F7-4D18-8762-E16D879443B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783DF-784B-4707-9887-63AC56A87CDF}" type="datetimeFigureOut">
              <a:rPr lang="zh-CN" altLang="en-US" smtClean="0"/>
              <a:t>2020/12/11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636D-63B2-4000-AB16-210A1DCF0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uhuacong@163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pnetboilerplate" TargetMode="External"/><Relationship Id="rId2" Type="http://schemas.openxmlformats.org/officeDocument/2006/relationships/hyperlink" Target="http://www.aspnetboilerplat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blogs.com/wuhuacong/p/13031717.html" TargetMode="External"/><Relationship Id="rId13" Type="http://schemas.openxmlformats.org/officeDocument/2006/relationships/hyperlink" Target="https://www.cnblogs.com/wuhuacong/p/13157780.html" TargetMode="External"/><Relationship Id="rId3" Type="http://schemas.openxmlformats.org/officeDocument/2006/relationships/hyperlink" Target="https://www.cnblogs.com/wuhuacong/p/12955579.html" TargetMode="External"/><Relationship Id="rId7" Type="http://schemas.openxmlformats.org/officeDocument/2006/relationships/hyperlink" Target="https://www.cnblogs.com/wuhuacong/p/13024097.html" TargetMode="External"/><Relationship Id="rId12" Type="http://schemas.openxmlformats.org/officeDocument/2006/relationships/hyperlink" Target="https://www.cnblogs.com/wuhuacong/p/13129795.html" TargetMode="External"/><Relationship Id="rId2" Type="http://schemas.openxmlformats.org/officeDocument/2006/relationships/hyperlink" Target="http://wuhuacong.cnblogs.com/" TargetMode="External"/><Relationship Id="rId16" Type="http://schemas.openxmlformats.org/officeDocument/2006/relationships/hyperlink" Target="https://www.cnblogs.com/wuhuacong/p/1322363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blogs.com/wuhuacong/p/12986166.html" TargetMode="External"/><Relationship Id="rId11" Type="http://schemas.openxmlformats.org/officeDocument/2006/relationships/hyperlink" Target="https://www.cnblogs.com/wuhuacong/p/13072519.html" TargetMode="External"/><Relationship Id="rId5" Type="http://schemas.openxmlformats.org/officeDocument/2006/relationships/hyperlink" Target="https://www.cnblogs.com/wuhuacong/p/12971415.html" TargetMode="External"/><Relationship Id="rId15" Type="http://schemas.openxmlformats.org/officeDocument/2006/relationships/hyperlink" Target="https://www.cnblogs.com/wuhuacong/p/13214324.html" TargetMode="External"/><Relationship Id="rId10" Type="http://schemas.openxmlformats.org/officeDocument/2006/relationships/hyperlink" Target="https://www.cnblogs.com/wuhuacong/p/13050883.html" TargetMode="External"/><Relationship Id="rId4" Type="http://schemas.openxmlformats.org/officeDocument/2006/relationships/hyperlink" Target="https://www.cnblogs.com/wuhuacong/p/12956011.html" TargetMode="External"/><Relationship Id="rId9" Type="http://schemas.openxmlformats.org/officeDocument/2006/relationships/hyperlink" Target="https://www.cnblogs.com/wuhuacong/p/13050531.html" TargetMode="External"/><Relationship Id="rId14" Type="http://schemas.openxmlformats.org/officeDocument/2006/relationships/hyperlink" Target="https://www.cnblogs.com/wuhuacong/p/13158307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blogs.com/wuhuacong/p/13877431.html" TargetMode="External"/><Relationship Id="rId13" Type="http://schemas.openxmlformats.org/officeDocument/2006/relationships/hyperlink" Target="https://www.cnblogs.com/wuhuacong/p/13919657.html" TargetMode="External"/><Relationship Id="rId18" Type="http://schemas.openxmlformats.org/officeDocument/2006/relationships/hyperlink" Target="https://www.cnblogs.com/wuhuacong/p/14035237.html" TargetMode="External"/><Relationship Id="rId3" Type="http://schemas.openxmlformats.org/officeDocument/2006/relationships/hyperlink" Target="https://www.cnblogs.com/wuhuacong/p/13293893.html" TargetMode="External"/><Relationship Id="rId7" Type="http://schemas.openxmlformats.org/officeDocument/2006/relationships/hyperlink" Target="https://www.cnblogs.com/wuhuacong/p/13650518.html" TargetMode="External"/><Relationship Id="rId12" Type="http://schemas.openxmlformats.org/officeDocument/2006/relationships/hyperlink" Target="https://www.cnblogs.com/wuhuacong/p/13917742.html" TargetMode="External"/><Relationship Id="rId17" Type="http://schemas.openxmlformats.org/officeDocument/2006/relationships/hyperlink" Target="https://www.cnblogs.com/wuhuacong/p/14023022.html" TargetMode="External"/><Relationship Id="rId2" Type="http://schemas.openxmlformats.org/officeDocument/2006/relationships/hyperlink" Target="https://www.cnblogs.com/wuhuacong/p/13293106.html" TargetMode="External"/><Relationship Id="rId16" Type="http://schemas.openxmlformats.org/officeDocument/2006/relationships/hyperlink" Target="https://www.cnblogs.com/wuhuacong/p/1395284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blogs.com/wuhuacong/p/13554672.html" TargetMode="External"/><Relationship Id="rId11" Type="http://schemas.openxmlformats.org/officeDocument/2006/relationships/hyperlink" Target="https://www.cnblogs.com/wuhuacong/p/13885912.html" TargetMode="External"/><Relationship Id="rId5" Type="http://schemas.openxmlformats.org/officeDocument/2006/relationships/hyperlink" Target="https://www.cnblogs.com/wuhuacong/p/13305509.html" TargetMode="External"/><Relationship Id="rId15" Type="http://schemas.openxmlformats.org/officeDocument/2006/relationships/hyperlink" Target="https://www.cnblogs.com/wuhuacong/p/13957497.html" TargetMode="External"/><Relationship Id="rId10" Type="http://schemas.openxmlformats.org/officeDocument/2006/relationships/hyperlink" Target="https://www.cnblogs.com/wuhuacong/p/13885052.html" TargetMode="External"/><Relationship Id="rId19" Type="http://schemas.openxmlformats.org/officeDocument/2006/relationships/hyperlink" Target="https://www.cnblogs.com/wuhuacong/p/14035302.html" TargetMode="External"/><Relationship Id="rId4" Type="http://schemas.openxmlformats.org/officeDocument/2006/relationships/hyperlink" Target="https://www.cnblogs.com/wuhuacong/p/13299336.html" TargetMode="External"/><Relationship Id="rId9" Type="http://schemas.openxmlformats.org/officeDocument/2006/relationships/hyperlink" Target="https://www.cnblogs.com/wuhuacong/p/13877585.html" TargetMode="External"/><Relationship Id="rId14" Type="http://schemas.openxmlformats.org/officeDocument/2006/relationships/hyperlink" Target="https://www.cnblogs.com/wuhuacong/p/13952705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快速开发框架介绍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伍华聪 </a:t>
            </a:r>
            <a:r>
              <a:rPr lang="en-US" altLang="zh-CN" dirty="0"/>
              <a:t>18620292076 </a:t>
            </a:r>
            <a:r>
              <a:rPr lang="en-US" altLang="zh-CN" dirty="0">
                <a:hlinkClick r:id="rId2"/>
              </a:rPr>
              <a:t>wuhuacong@163.com</a:t>
            </a:r>
            <a:endParaRPr lang="en-US" altLang="zh-CN" dirty="0"/>
          </a:p>
          <a:p>
            <a:r>
              <a:rPr lang="en-US" altLang="zh-CN" dirty="0"/>
              <a:t>QQ 6966254 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zh-CN" altLang="en-US" dirty="0"/>
              <a:t>架构设计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框架的分层和文件组织</a:t>
            </a:r>
            <a:endParaRPr lang="en-US" altLang="zh-CN" dirty="0"/>
          </a:p>
          <a:p>
            <a:pPr lvl="1"/>
            <a:r>
              <a:rPr lang="en-US" altLang="zh-CN" b="1" dirty="0"/>
              <a:t>Core</a:t>
            </a:r>
            <a:r>
              <a:rPr lang="zh-CN" altLang="en-US" b="1" dirty="0"/>
              <a:t>领域核心层</a:t>
            </a:r>
            <a:endParaRPr lang="en-US" altLang="zh-CN" b="1" dirty="0"/>
          </a:p>
          <a:p>
            <a:pPr lvl="1"/>
            <a:r>
              <a:rPr lang="en-US" altLang="zh-CN" b="1" dirty="0" err="1"/>
              <a:t>EntityFrameworkCore</a:t>
            </a:r>
            <a:r>
              <a:rPr lang="en-US" altLang="zh-CN" dirty="0"/>
              <a:t> </a:t>
            </a:r>
            <a:r>
              <a:rPr lang="zh-CN" altLang="en-US" dirty="0"/>
              <a:t>实体框架核心层</a:t>
            </a:r>
            <a:endParaRPr lang="en-US" altLang="zh-CN" dirty="0"/>
          </a:p>
          <a:p>
            <a:pPr lvl="1"/>
            <a:r>
              <a:rPr lang="en-US" altLang="zh-CN" b="1" dirty="0"/>
              <a:t>Application</a:t>
            </a:r>
            <a:r>
              <a:rPr lang="zh-CN" altLang="en-US" b="1" dirty="0"/>
              <a:t>通用层</a:t>
            </a:r>
            <a:r>
              <a:rPr lang="en-US" altLang="zh-CN" b="1" dirty="0"/>
              <a:t>-</a:t>
            </a:r>
            <a:r>
              <a:rPr lang="zh-CN" altLang="en-US" b="1" dirty="0"/>
              <a:t>服务接口和</a:t>
            </a:r>
            <a:r>
              <a:rPr lang="en-US" altLang="zh-CN" b="1" dirty="0"/>
              <a:t>DTO</a:t>
            </a:r>
            <a:r>
              <a:rPr lang="zh-CN" altLang="en-US" b="1" dirty="0"/>
              <a:t>类定义，映射文件</a:t>
            </a:r>
            <a:endParaRPr lang="en-US" altLang="zh-CN" b="1" dirty="0"/>
          </a:p>
          <a:p>
            <a:pPr lvl="1"/>
            <a:r>
              <a:rPr lang="en-US" altLang="zh-CN" b="1" dirty="0"/>
              <a:t>Application</a:t>
            </a:r>
            <a:r>
              <a:rPr lang="zh-CN" altLang="en-US" b="1" dirty="0"/>
              <a:t>应用层</a:t>
            </a:r>
            <a:endParaRPr lang="en-US" altLang="zh-CN" b="1" dirty="0"/>
          </a:p>
          <a:p>
            <a:pPr lvl="1"/>
            <a:r>
              <a:rPr lang="en-US" altLang="zh-CN" b="1" dirty="0"/>
              <a:t>Migrator</a:t>
            </a:r>
            <a:r>
              <a:rPr lang="zh-CN" altLang="en-US" b="1" dirty="0"/>
              <a:t>数据迁移层</a:t>
            </a:r>
            <a:endParaRPr lang="en-US" altLang="zh-CN" b="1" dirty="0"/>
          </a:p>
          <a:p>
            <a:pPr lvl="1"/>
            <a:r>
              <a:rPr lang="en-US" altLang="zh-CN" b="1" dirty="0" err="1"/>
              <a:t>Web.Core</a:t>
            </a:r>
            <a:r>
              <a:rPr lang="en-US" altLang="zh-CN" b="1" dirty="0"/>
              <a:t> Web</a:t>
            </a:r>
            <a:r>
              <a:rPr lang="zh-CN" altLang="en-US" b="1" dirty="0"/>
              <a:t>核心层</a:t>
            </a:r>
            <a:endParaRPr lang="en-US" altLang="zh-CN" b="1" dirty="0"/>
          </a:p>
          <a:p>
            <a:pPr lvl="1"/>
            <a:r>
              <a:rPr lang="en-US" altLang="zh-CN" b="1" dirty="0" err="1"/>
              <a:t>Web.Core.Host</a:t>
            </a:r>
            <a:r>
              <a:rPr lang="en-US" altLang="zh-CN" b="1" dirty="0"/>
              <a:t> Web API</a:t>
            </a:r>
            <a:r>
              <a:rPr lang="zh-CN" altLang="en-US" b="1" dirty="0"/>
              <a:t>的宿主层</a:t>
            </a:r>
            <a:endParaRPr lang="en-US" altLang="zh-CN" b="1" dirty="0"/>
          </a:p>
          <a:p>
            <a:pPr lvl="1"/>
            <a:r>
              <a:rPr lang="en-US" altLang="zh-CN" b="1" dirty="0"/>
              <a:t>Tests </a:t>
            </a:r>
            <a:r>
              <a:rPr lang="zh-CN" altLang="en-US" b="1" dirty="0"/>
              <a:t>单元测试层</a:t>
            </a:r>
            <a:endParaRPr lang="zh-CN" altLang="en-US" dirty="0"/>
          </a:p>
        </p:txBody>
      </p:sp>
      <p:pic>
        <p:nvPicPr>
          <p:cNvPr id="13316" name="Picture 4" descr="https://img2018.cnblogs.com/blog/8867/201906/8867-20190604164608855-9054833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42" y="1208923"/>
            <a:ext cx="4550241" cy="44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en-US" altLang="zh-CN" dirty="0" err="1"/>
              <a:t>Winform</a:t>
            </a:r>
            <a:r>
              <a:rPr lang="zh-CN" altLang="en-US" dirty="0"/>
              <a:t>界面效果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52609"/>
          </a:xfrm>
        </p:spPr>
        <p:txBody>
          <a:bodyPr>
            <a:normAutofit/>
          </a:bodyPr>
          <a:lstStyle/>
          <a:p>
            <a:r>
              <a:rPr lang="zh-CN" altLang="en-US" dirty="0"/>
              <a:t>主体界面</a:t>
            </a:r>
            <a:endParaRPr lang="en-US" altLang="zh-CN" dirty="0"/>
          </a:p>
          <a:p>
            <a:pPr lvl="1"/>
            <a:r>
              <a:rPr lang="zh-CN" altLang="en-US" dirty="0"/>
              <a:t>多文档布局</a:t>
            </a:r>
            <a:endParaRPr lang="en-US" altLang="zh-CN" dirty="0"/>
          </a:p>
          <a:p>
            <a:pPr lvl="1"/>
            <a:r>
              <a:rPr lang="zh-CN" altLang="en-US" dirty="0"/>
              <a:t>整合权限模块</a:t>
            </a:r>
            <a:endParaRPr lang="en-US" altLang="zh-CN" dirty="0"/>
          </a:p>
          <a:p>
            <a:pPr lvl="2"/>
            <a:r>
              <a:rPr lang="zh-CN" altLang="en-US" dirty="0"/>
              <a:t>用户、机构、角色、权限</a:t>
            </a:r>
            <a:endParaRPr lang="en-US" altLang="zh-CN" dirty="0"/>
          </a:p>
          <a:p>
            <a:pPr lvl="1"/>
            <a:r>
              <a:rPr lang="zh-CN" altLang="en-US" dirty="0"/>
              <a:t>菜单根据权限分配</a:t>
            </a:r>
            <a:endParaRPr lang="en-US" altLang="zh-CN" dirty="0"/>
          </a:p>
          <a:p>
            <a:pPr lvl="1"/>
            <a:r>
              <a:rPr lang="zh-CN" altLang="en-US" dirty="0"/>
              <a:t>字典管理</a:t>
            </a:r>
            <a:endParaRPr lang="en-US" altLang="zh-CN" dirty="0"/>
          </a:p>
          <a:p>
            <a:pPr lvl="1"/>
            <a:r>
              <a:rPr lang="zh-CN" altLang="en-US" dirty="0"/>
              <a:t>省份、城市、行政区管理</a:t>
            </a:r>
            <a:endParaRPr lang="en-US" altLang="zh-CN" dirty="0"/>
          </a:p>
          <a:p>
            <a:pPr lvl="1"/>
            <a:r>
              <a:rPr lang="zh-CN" altLang="en-US" dirty="0"/>
              <a:t>配置信息管理</a:t>
            </a:r>
            <a:endParaRPr lang="en-US" altLang="zh-CN" dirty="0"/>
          </a:p>
          <a:p>
            <a:pPr lvl="1"/>
            <a:r>
              <a:rPr lang="zh-CN" altLang="en-US" dirty="0"/>
              <a:t>登录日志、审计日志</a:t>
            </a:r>
            <a:endParaRPr lang="en-US" altLang="zh-CN" dirty="0"/>
          </a:p>
          <a:p>
            <a:pPr lvl="1"/>
            <a:r>
              <a:rPr lang="zh-CN" altLang="en-US" dirty="0"/>
              <a:t>整合分页控件、公用类库</a:t>
            </a:r>
            <a:endParaRPr lang="en-US" altLang="zh-CN" dirty="0"/>
          </a:p>
          <a:p>
            <a:pPr lvl="1"/>
            <a:r>
              <a:rPr lang="zh-CN" altLang="en-US" dirty="0"/>
              <a:t>界面代码快速生成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2050" name="Picture 2" descr="https://img2018.cnblogs.com/blog/8867/201907/8867-20190703112904457-10615361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01" y="1652774"/>
            <a:ext cx="7259240" cy="49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en-US" altLang="zh-CN" dirty="0" err="1"/>
              <a:t>Winform</a:t>
            </a:r>
            <a:r>
              <a:rPr lang="zh-CN" altLang="en-US" dirty="0"/>
              <a:t>界面效果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权限模块效果</a:t>
            </a:r>
          </a:p>
        </p:txBody>
      </p:sp>
      <p:pic>
        <p:nvPicPr>
          <p:cNvPr id="3080" name="Picture 8" descr="https://img2018.cnblogs.com/blog/8867/201907/8867-20190703112904457-10615361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" y="2910089"/>
            <a:ext cx="5769251" cy="39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018.cnblogs.com/blog/8867/201907/8867-20190703120128661-446309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41" y="2411150"/>
            <a:ext cx="4327856" cy="34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018.cnblogs.com/blog/8867/201907/8867-20190703120232403-11508504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48" y="1834166"/>
            <a:ext cx="4470455" cy="35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en-US" altLang="zh-CN" dirty="0" err="1"/>
              <a:t>Winform</a:t>
            </a:r>
            <a:r>
              <a:rPr lang="zh-CN" altLang="en-US" dirty="0"/>
              <a:t>界面效果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菜单管理</a:t>
            </a:r>
          </a:p>
        </p:txBody>
      </p:sp>
      <p:pic>
        <p:nvPicPr>
          <p:cNvPr id="14338" name="Picture 2" descr="https://img2018.cnblogs.com/blog/8867/201906/8867-20190628161426749-172978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78" y="1638644"/>
            <a:ext cx="6875747" cy="48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en-US" altLang="zh-CN" dirty="0" err="1"/>
              <a:t>Winform</a:t>
            </a:r>
            <a:r>
              <a:rPr lang="zh-CN" altLang="en-US" dirty="0"/>
              <a:t>界面效果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字典模块效果</a:t>
            </a:r>
          </a:p>
        </p:txBody>
      </p:sp>
      <p:pic>
        <p:nvPicPr>
          <p:cNvPr id="4098" name="Picture 2" descr="https://img2018.cnblogs.com/blog/8867/201907/8867-20190703143632497-17128333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59" y="2743199"/>
            <a:ext cx="5976266" cy="40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018.cnblogs.com/blog/8867/201907/8867-20190703144012555-3222316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32" y="3800517"/>
            <a:ext cx="3682098" cy="26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2018.cnblogs.com/blog/8867/201907/8867-20190703143721317-10424158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32" y="1365544"/>
            <a:ext cx="3700809" cy="22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en-US" altLang="zh-CN" dirty="0" err="1"/>
              <a:t>Winform</a:t>
            </a:r>
            <a:r>
              <a:rPr lang="zh-CN" altLang="en-US" dirty="0"/>
              <a:t>界面效果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配置模块效果</a:t>
            </a:r>
          </a:p>
        </p:txBody>
      </p:sp>
      <p:pic>
        <p:nvPicPr>
          <p:cNvPr id="3074" name="Picture 2" descr="https://img2018.cnblogs.com/blog/8867/201907/8867-20190703144451358-16267440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72" y="1658396"/>
            <a:ext cx="7078745" cy="49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en-US" altLang="zh-CN" dirty="0" err="1"/>
              <a:t>Winform</a:t>
            </a:r>
            <a:r>
              <a:rPr lang="zh-CN" altLang="en-US" dirty="0"/>
              <a:t>界面效果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附件管理模块效果</a:t>
            </a:r>
          </a:p>
        </p:txBody>
      </p:sp>
      <p:pic>
        <p:nvPicPr>
          <p:cNvPr id="5122" name="Picture 2" descr="https://img2018.cnblogs.com/blog/8867/201907/8867-20190711093851985-1520645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008924"/>
            <a:ext cx="6811203" cy="35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en-US" altLang="zh-CN" dirty="0" err="1"/>
              <a:t>Winform</a:t>
            </a:r>
            <a:r>
              <a:rPr lang="zh-CN" altLang="en-US" dirty="0"/>
              <a:t>界面效果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查询处理</a:t>
            </a:r>
            <a:endParaRPr lang="en-US" altLang="zh-CN" dirty="0"/>
          </a:p>
          <a:p>
            <a:pPr lvl="1"/>
            <a:r>
              <a:rPr lang="zh-CN" altLang="en-US" dirty="0"/>
              <a:t>普通条件查询</a:t>
            </a:r>
            <a:endParaRPr lang="en-US" altLang="zh-CN" dirty="0"/>
          </a:p>
          <a:p>
            <a:pPr lvl="1"/>
            <a:r>
              <a:rPr lang="zh-CN" altLang="en-US" dirty="0"/>
              <a:t>高级查询</a:t>
            </a:r>
          </a:p>
        </p:txBody>
      </p:sp>
      <p:pic>
        <p:nvPicPr>
          <p:cNvPr id="8194" name="Picture 2" descr="https://img2018.cnblogs.com/blog/8867/201907/8867-20190702161746485-1653455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12" y="2521819"/>
            <a:ext cx="7399550" cy="41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2018.cnblogs.com/blog/8867/201907/8867-20190702163109608-1441381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67" y="1638386"/>
            <a:ext cx="6822762" cy="42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zh-CN" altLang="en-US" dirty="0"/>
              <a:t>代码生成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代码工具生成代码</a:t>
            </a:r>
          </a:p>
        </p:txBody>
      </p:sp>
      <p:pic>
        <p:nvPicPr>
          <p:cNvPr id="6146" name="Picture 2" descr="https://img2018.cnblogs.com/blog/8867/201906/8867-20190614114940738-14316536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43" y="1550675"/>
            <a:ext cx="6014057" cy="46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2018.cnblogs.com/blog/8867/201906/8867-20190604171050759-17771291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6" y="2839581"/>
            <a:ext cx="5441466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83FD6-D4BC-4E75-82DC-B3A57251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Element</a:t>
            </a:r>
            <a:r>
              <a:rPr lang="zh-CN" altLang="en-US" dirty="0">
                <a:sym typeface="+mn-ea"/>
              </a:rPr>
              <a:t>功能点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BFBD4-0006-48AC-8629-09BC105C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782809" cy="3599316"/>
          </a:xfrm>
        </p:spPr>
        <p:txBody>
          <a:bodyPr>
            <a:normAutofit/>
          </a:bodyPr>
          <a:lstStyle/>
          <a:p>
            <a:r>
              <a:rPr lang="zh-CN" altLang="en-US" dirty="0"/>
              <a:t>权限管理</a:t>
            </a:r>
            <a:endParaRPr lang="en-US" altLang="zh-CN" dirty="0"/>
          </a:p>
          <a:p>
            <a:pPr lvl="1"/>
            <a:r>
              <a:rPr lang="zh-CN" altLang="en-US" dirty="0"/>
              <a:t>包括用户管理、角色管理、机构管理、菜单管理、功能管理、审计日志、登陆日志等内容</a:t>
            </a:r>
            <a:endParaRPr lang="en-US" altLang="zh-CN" dirty="0"/>
          </a:p>
          <a:p>
            <a:r>
              <a:rPr lang="zh-CN" altLang="en-US" dirty="0"/>
              <a:t>字典管理</a:t>
            </a:r>
            <a:endParaRPr lang="en-US" altLang="zh-CN" dirty="0"/>
          </a:p>
          <a:p>
            <a:pPr lvl="1"/>
            <a:r>
              <a:rPr lang="zh-CN" altLang="en-US" dirty="0"/>
              <a:t>字典类型、字典、及批量添加字典项管理</a:t>
            </a:r>
            <a:endParaRPr lang="en-US" altLang="zh-CN" dirty="0"/>
          </a:p>
          <a:p>
            <a:r>
              <a:rPr lang="zh-CN" altLang="en-US" dirty="0"/>
              <a:t>商品管理</a:t>
            </a:r>
            <a:endParaRPr lang="en-US" altLang="zh-CN" dirty="0"/>
          </a:p>
          <a:p>
            <a:pPr lvl="1"/>
            <a:r>
              <a:rPr lang="zh-CN" altLang="en-US" dirty="0"/>
              <a:t>品牌管理、分类管理、规格模板管理、商品类型、商品管理等功能</a:t>
            </a:r>
            <a:endParaRPr lang="en-US" altLang="zh-CN" dirty="0"/>
          </a:p>
          <a:p>
            <a:r>
              <a:rPr lang="zh-CN" altLang="en-US" dirty="0"/>
              <a:t>其他</a:t>
            </a:r>
            <a:endParaRPr lang="en-US" altLang="zh-CN" dirty="0"/>
          </a:p>
          <a:p>
            <a:pPr lvl="1"/>
            <a:r>
              <a:rPr lang="zh-CN" altLang="en-US" dirty="0"/>
              <a:t>动态表单、附件管理、首页图表、图标管理、</a:t>
            </a:r>
            <a:r>
              <a:rPr lang="en-US" altLang="zh-CN" dirty="0"/>
              <a:t>Excel</a:t>
            </a:r>
            <a:r>
              <a:rPr lang="zh-CN" altLang="en-US" dirty="0"/>
              <a:t>导入导出、</a:t>
            </a:r>
            <a:r>
              <a:rPr lang="en-US" altLang="zh-CN" dirty="0"/>
              <a:t>PDF</a:t>
            </a:r>
            <a:r>
              <a:rPr lang="zh-CN" altLang="en-US" dirty="0"/>
              <a:t>预览、树列表、</a:t>
            </a:r>
            <a:r>
              <a:rPr lang="en-US" altLang="zh-CN" dirty="0" err="1"/>
              <a:t>Echart</a:t>
            </a:r>
            <a:r>
              <a:rPr lang="zh-CN" altLang="en-US" dirty="0"/>
              <a:t>图表、百度地图、省市区联动处理等功能模块</a:t>
            </a:r>
          </a:p>
        </p:txBody>
      </p:sp>
    </p:spTree>
    <p:extLst>
      <p:ext uri="{BB962C8B-B14F-4D97-AF65-F5344CB8AC3E}">
        <p14:creationId xmlns:p14="http://schemas.microsoft.com/office/powerpoint/2010/main" val="198409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框架介绍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ABP</a:t>
            </a:r>
            <a:r>
              <a:rPr lang="zh-CN" altLang="en-US" b="1" dirty="0"/>
              <a:t>框架</a:t>
            </a:r>
            <a:endParaRPr lang="en-US" altLang="zh-CN" b="1" dirty="0"/>
          </a:p>
          <a:p>
            <a:pPr lvl="1"/>
            <a:r>
              <a:rPr lang="en-US" altLang="zh-CN" b="1" dirty="0"/>
              <a:t>ABP</a:t>
            </a:r>
            <a:r>
              <a:rPr lang="zh-CN" altLang="en-US" dirty="0"/>
              <a:t>是</a:t>
            </a:r>
            <a:r>
              <a:rPr lang="en-US" altLang="zh-CN" dirty="0"/>
              <a:t>ASP.NET Boilerplate</a:t>
            </a:r>
            <a:r>
              <a:rPr lang="zh-CN" altLang="en-US" dirty="0"/>
              <a:t>的简称</a:t>
            </a:r>
            <a:endParaRPr lang="en-US" altLang="zh-CN" dirty="0"/>
          </a:p>
          <a:p>
            <a:pPr lvl="1"/>
            <a:r>
              <a:rPr lang="en-US" altLang="zh-CN" dirty="0"/>
              <a:t>ABP</a:t>
            </a:r>
            <a:r>
              <a:rPr lang="zh-CN" altLang="en-US" dirty="0"/>
              <a:t>是一个</a:t>
            </a:r>
            <a:r>
              <a:rPr lang="zh-CN" altLang="en-US" b="1" dirty="0"/>
              <a:t>开源</a:t>
            </a:r>
            <a:r>
              <a:rPr lang="zh-CN" altLang="en-US" dirty="0"/>
              <a:t>且文档友好的</a:t>
            </a:r>
            <a:r>
              <a:rPr lang="zh-CN" altLang="en-US" b="1" dirty="0"/>
              <a:t>应用程序框架</a:t>
            </a:r>
            <a:endParaRPr lang="en-US" altLang="zh-CN" b="1" dirty="0"/>
          </a:p>
          <a:p>
            <a:pPr lvl="1"/>
            <a:r>
              <a:rPr lang="zh-CN" altLang="en-US" dirty="0"/>
              <a:t>基于</a:t>
            </a:r>
            <a:r>
              <a:rPr lang="zh-CN" altLang="en-US" b="1" dirty="0"/>
              <a:t>领域驱动设计</a:t>
            </a:r>
            <a:r>
              <a:rPr lang="en-US" altLang="zh-CN" b="1" dirty="0"/>
              <a:t>(DDD)</a:t>
            </a:r>
            <a:r>
              <a:rPr lang="zh-CN" altLang="en-US" dirty="0"/>
              <a:t>的体系结构</a:t>
            </a:r>
            <a:endParaRPr lang="en-US" altLang="zh-CN" dirty="0"/>
          </a:p>
          <a:p>
            <a:pPr lvl="1"/>
            <a:r>
              <a:rPr lang="zh-CN" altLang="en-US" dirty="0"/>
              <a:t>目前比较应用越来越广泛的框架体系</a:t>
            </a:r>
            <a:endParaRPr lang="en-US" altLang="zh-CN" dirty="0"/>
          </a:p>
          <a:p>
            <a:r>
              <a:rPr lang="en-US" altLang="zh-CN" b="1" dirty="0"/>
              <a:t>ABP</a:t>
            </a:r>
            <a:r>
              <a:rPr lang="zh-CN" altLang="en-US" b="1" dirty="0"/>
              <a:t>资源</a:t>
            </a:r>
            <a:endParaRPr lang="en-US" altLang="zh-CN" b="1" dirty="0"/>
          </a:p>
          <a:p>
            <a:pPr lvl="1"/>
            <a:r>
              <a:rPr lang="en-US" altLang="zh-CN" dirty="0"/>
              <a:t>ABP</a:t>
            </a:r>
            <a:r>
              <a:rPr lang="zh-CN" altLang="en-US" dirty="0"/>
              <a:t>官方网站：</a:t>
            </a:r>
            <a:r>
              <a:rPr lang="en-US" altLang="zh-CN" dirty="0">
                <a:hlinkClick r:id="rId2"/>
              </a:rPr>
              <a:t>http://www.aspnetboilerplate.com</a:t>
            </a:r>
            <a:endParaRPr lang="en-US" altLang="zh-CN" dirty="0"/>
          </a:p>
          <a:p>
            <a:pPr lvl="1"/>
            <a:r>
              <a:rPr lang="en-US" altLang="zh-CN" dirty="0"/>
              <a:t>ABP GitHub</a:t>
            </a:r>
            <a:r>
              <a:rPr lang="zh-CN" altLang="en-US" dirty="0"/>
              <a:t>源码地址：</a:t>
            </a:r>
            <a:r>
              <a:rPr lang="en-US" altLang="zh-CN" dirty="0">
                <a:hlinkClick r:id="rId3"/>
              </a:rPr>
              <a:t>https://github.com/aspnetboilerplate</a:t>
            </a:r>
            <a:endParaRPr lang="en-US" altLang="zh-CN" dirty="0"/>
          </a:p>
          <a:p>
            <a:pPr lvl="1"/>
            <a:endParaRPr lang="zh-CN" altLang="en-US" b="1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Vue + Element 作为前端技术路线</a:t>
            </a:r>
          </a:p>
          <a:p>
            <a:r>
              <a:rPr lang="zh-CN" altLang="en-US"/>
              <a:t>前后端的边界则非常清晰</a:t>
            </a:r>
          </a:p>
          <a:p>
            <a:r>
              <a:rPr lang="zh-CN" altLang="en-US"/>
              <a:t>Store对象里实现对Action和Mutation的请求</a:t>
            </a:r>
          </a:p>
          <a:p>
            <a:r>
              <a:rPr lang="zh-CN" altLang="en-US"/>
              <a:t>或者页面直接发起</a:t>
            </a:r>
            <a:r>
              <a:rPr lang="en-US" altLang="zh-CN"/>
              <a:t>API</a:t>
            </a:r>
            <a:r>
              <a:rPr lang="zh-CN" altLang="en-US"/>
              <a:t>请求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17390" y="2588260"/>
            <a:ext cx="7023100" cy="414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Vue + Element前端的视图、Store模块、API模块、Web API之间关系</a:t>
            </a:r>
          </a:p>
          <a:p>
            <a:pPr lvl="1"/>
            <a:r>
              <a:rPr lang="zh-CN" altLang="en-US" sz="2000"/>
              <a:t>通过</a:t>
            </a:r>
            <a:r>
              <a:rPr lang="en-US" altLang="zh-CN" sz="2000"/>
              <a:t>Store</a:t>
            </a:r>
            <a:r>
              <a:rPr lang="zh-CN" altLang="en-US" sz="2000"/>
              <a:t>模块调用</a:t>
            </a:r>
          </a:p>
          <a:p>
            <a:pPr lvl="1"/>
            <a:r>
              <a:rPr lang="zh-CN" altLang="en-US" sz="2000"/>
              <a:t>直接</a:t>
            </a:r>
            <a:r>
              <a:rPr lang="en-US" altLang="zh-CN" sz="2000"/>
              <a:t>API</a:t>
            </a:r>
            <a:r>
              <a:rPr lang="zh-CN" altLang="en-US" sz="2000"/>
              <a:t>模块调用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75" y="3435350"/>
            <a:ext cx="9342120" cy="310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/>
              <a:t>前端</a:t>
            </a:r>
            <a:r>
              <a:rPr lang="en-US" altLang="zh-CN"/>
              <a:t>API</a:t>
            </a:r>
            <a:r>
              <a:rPr lang="zh-CN" altLang="en-US"/>
              <a:t>的</a:t>
            </a:r>
            <a:r>
              <a:rPr lang="zh-CN"/>
              <a:t>JS类的封装处理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80" y="3173730"/>
            <a:ext cx="939165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/>
              <a:t>左侧菜单</a:t>
            </a:r>
          </a:p>
          <a:p>
            <a:r>
              <a:rPr lang="zh-CN"/>
              <a:t>右侧顶部导航</a:t>
            </a:r>
          </a:p>
          <a:p>
            <a:r>
              <a:rPr lang="zh-CN"/>
              <a:t>右侧中间内容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90" y="1715770"/>
            <a:ext cx="8470900" cy="50469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/>
              <a:t>列表页面效果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5" y="2894965"/>
            <a:ext cx="10834370" cy="37268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/>
              <a:t>编辑对话框页面效果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30" y="2893060"/>
            <a:ext cx="5517515" cy="3757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55" y="2117725"/>
            <a:ext cx="5438775" cy="4533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/>
              <a:t>树列表页面效果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2858135"/>
            <a:ext cx="8462010" cy="3660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110" y="941705"/>
            <a:ext cx="7383145" cy="5756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218565"/>
            <a:ext cx="7901940" cy="559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ABP</a:t>
            </a:r>
            <a:r>
              <a:rPr lang="zh-CN" altLang="en-US" dirty="0">
                <a:sym typeface="+mn-ea"/>
              </a:rPr>
              <a:t>快速开发框架</a:t>
            </a:r>
            <a:r>
              <a:rPr lang="en-US" altLang="zh-CN" dirty="0">
                <a:sym typeface="+mn-ea"/>
              </a:rPr>
              <a:t>-Vue + </a:t>
            </a:r>
            <a:r>
              <a:rPr lang="en-US" altLang="zh-CN" dirty="0" err="1">
                <a:sym typeface="+mn-ea"/>
              </a:rPr>
              <a:t>Element</a:t>
            </a:r>
            <a:r>
              <a:rPr lang="zh-CN" altLang="en-US" dirty="0">
                <a:sym typeface="+mn-ea"/>
              </a:rPr>
              <a:t>界面效果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/>
              <a:t>图标管理及选择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524760"/>
            <a:ext cx="6635750" cy="4266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0" y="2453005"/>
            <a:ext cx="71628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40B55-521B-41D2-BA12-B425F36E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电商商品管理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1F90D-3B21-4813-8086-17C552192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电商商品管理</a:t>
            </a:r>
            <a:endParaRPr lang="en-US" altLang="zh-CN" dirty="0"/>
          </a:p>
          <a:p>
            <a:pPr lvl="1"/>
            <a:r>
              <a:rPr lang="zh-CN" altLang="en-US" dirty="0"/>
              <a:t>模拟真实电商商品的设计思路</a:t>
            </a:r>
            <a:endParaRPr lang="en-US" altLang="zh-CN" dirty="0"/>
          </a:p>
          <a:p>
            <a:pPr lvl="1"/>
            <a:r>
              <a:rPr lang="zh-CN" altLang="en-US" dirty="0"/>
              <a:t>包含品牌管理、分类管理、规格模板管理、商品类型、商品管理等功能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7002FC-57BF-4599-91A2-9EA1047E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1" y="3402550"/>
            <a:ext cx="1560310" cy="34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C05BCE3-D6C0-4F38-9658-F91F830E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53" y="3524686"/>
            <a:ext cx="7675032" cy="32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3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40B55-521B-41D2-BA12-B425F36E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电商商品管理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1F90D-3B21-4813-8086-17C552192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电商商品管理</a:t>
            </a:r>
            <a:endParaRPr lang="en-US" altLang="zh-CN" dirty="0"/>
          </a:p>
          <a:p>
            <a:pPr lvl="1"/>
            <a:r>
              <a:rPr lang="zh-CN" altLang="en-US" dirty="0"/>
              <a:t>模拟真实电商商品的设计思路</a:t>
            </a:r>
            <a:endParaRPr lang="en-US" altLang="zh-CN" dirty="0"/>
          </a:p>
          <a:p>
            <a:pPr lvl="1"/>
            <a:r>
              <a:rPr lang="zh-CN" altLang="en-US" dirty="0"/>
              <a:t>包含品牌管理、分类管理、规格模板管理、商品类型、商品管理等功能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16A0DD8-E6A7-4A9B-AE1E-1BA52D30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" y="3580827"/>
            <a:ext cx="6320901" cy="31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3EF36AD-5E3A-4E98-BFD7-46E63682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86" y="544762"/>
            <a:ext cx="7685102" cy="19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11516BE-713F-4D81-B496-F2417565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35" y="2649833"/>
            <a:ext cx="4263753" cy="404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1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框架介绍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ABP</a:t>
            </a:r>
            <a:r>
              <a:rPr lang="zh-CN" altLang="en-US" b="1" dirty="0"/>
              <a:t>框架的特点</a:t>
            </a:r>
            <a:endParaRPr lang="en-US" altLang="zh-CN" b="1" dirty="0"/>
          </a:p>
          <a:p>
            <a:pPr lvl="1"/>
            <a:r>
              <a:rPr lang="zh-CN" altLang="en-US" b="1" dirty="0"/>
              <a:t>依赖注入、</a:t>
            </a:r>
            <a:r>
              <a:rPr lang="en-US" altLang="zh-CN" b="1" dirty="0"/>
              <a:t> Repository</a:t>
            </a:r>
            <a:r>
              <a:rPr lang="zh-CN" altLang="en-US" b="1" dirty="0"/>
              <a:t>仓储模式</a:t>
            </a:r>
            <a:endParaRPr lang="en-US" altLang="zh-CN" b="1" dirty="0"/>
          </a:p>
          <a:p>
            <a:pPr lvl="1"/>
            <a:r>
              <a:rPr lang="zh-CN" altLang="en-US" b="1" dirty="0"/>
              <a:t>身份验证与授权管理</a:t>
            </a:r>
            <a:endParaRPr lang="en-US" altLang="zh-CN" b="1" dirty="0"/>
          </a:p>
          <a:p>
            <a:pPr lvl="1"/>
            <a:r>
              <a:rPr lang="zh-CN" altLang="en-US" b="1" dirty="0"/>
              <a:t>数据有效性验证</a:t>
            </a:r>
            <a:endParaRPr lang="en-US" altLang="zh-CN" b="1" dirty="0"/>
          </a:p>
          <a:p>
            <a:pPr lvl="1"/>
            <a:r>
              <a:rPr lang="zh-CN" altLang="en-US" b="1" dirty="0"/>
              <a:t>审计日志记录</a:t>
            </a:r>
            <a:endParaRPr lang="en-US" altLang="zh-CN" b="1" dirty="0"/>
          </a:p>
          <a:p>
            <a:pPr lvl="1"/>
            <a:r>
              <a:rPr lang="en-US" altLang="zh-CN" b="1" dirty="0"/>
              <a:t>Unit Of Work</a:t>
            </a:r>
            <a:r>
              <a:rPr lang="zh-CN" altLang="en-US" b="1" dirty="0"/>
              <a:t>工作单元模式</a:t>
            </a:r>
            <a:endParaRPr lang="en-US" altLang="zh-CN" b="1" dirty="0"/>
          </a:p>
          <a:p>
            <a:pPr lvl="1"/>
            <a:r>
              <a:rPr lang="zh-CN" altLang="en-US" b="1" dirty="0"/>
              <a:t>异常处理、日志记录</a:t>
            </a:r>
            <a:endParaRPr lang="en-US" altLang="zh-CN" b="1" dirty="0"/>
          </a:p>
          <a:p>
            <a:pPr lvl="1"/>
            <a:r>
              <a:rPr lang="zh-CN" altLang="en-US" b="1" dirty="0"/>
              <a:t>多语言</a:t>
            </a:r>
            <a:r>
              <a:rPr lang="en-US" altLang="zh-CN" b="1" dirty="0"/>
              <a:t>/</a:t>
            </a:r>
            <a:r>
              <a:rPr lang="zh-CN" altLang="en-US" b="1" dirty="0"/>
              <a:t>本地化支持</a:t>
            </a:r>
            <a:endParaRPr lang="en-US" altLang="zh-CN" b="1" dirty="0"/>
          </a:p>
          <a:p>
            <a:pPr lvl="1"/>
            <a:r>
              <a:rPr lang="en-US" altLang="zh-CN" b="1" dirty="0"/>
              <a:t>Auto Mapping</a:t>
            </a:r>
            <a:r>
              <a:rPr lang="zh-CN" altLang="en-US" b="1" dirty="0"/>
              <a:t>自动映射</a:t>
            </a:r>
            <a:endParaRPr lang="en-US" altLang="zh-CN" b="1" dirty="0"/>
          </a:p>
          <a:p>
            <a:pPr lvl="1"/>
            <a:r>
              <a:rPr lang="zh-CN" altLang="en-US" b="1" dirty="0"/>
              <a:t>动态</a:t>
            </a:r>
            <a:r>
              <a:rPr lang="en-US" altLang="zh-CN" b="1" dirty="0"/>
              <a:t>Web API</a:t>
            </a:r>
            <a:r>
              <a:rPr lang="zh-CN" altLang="en-US" b="1" dirty="0"/>
              <a:t>层</a:t>
            </a:r>
            <a:endParaRPr lang="en-US" altLang="zh-CN" b="1" dirty="0"/>
          </a:p>
          <a:p>
            <a:pPr lvl="1"/>
            <a:r>
              <a:rPr lang="en-US" altLang="zh-CN" b="1" dirty="0"/>
              <a:t>……</a:t>
            </a:r>
            <a:endParaRPr lang="zh-CN" altLang="en-US" b="1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B8DE3-9AA7-4C46-B218-CB7C9A74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附件管理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567176-0C28-42BF-81BB-8ADA31FF3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附件管理</a:t>
            </a:r>
            <a:endParaRPr lang="en-US" altLang="zh-CN" dirty="0"/>
          </a:p>
          <a:p>
            <a:pPr lvl="1"/>
            <a:r>
              <a:rPr lang="zh-CN" altLang="en-US" dirty="0"/>
              <a:t>图片</a:t>
            </a:r>
            <a:r>
              <a:rPr lang="en-US" altLang="zh-CN" dirty="0"/>
              <a:t>/</a:t>
            </a:r>
            <a:r>
              <a:rPr lang="zh-CN" altLang="en-US" dirty="0"/>
              <a:t>文件上传</a:t>
            </a:r>
            <a:endParaRPr lang="en-US" altLang="zh-CN" dirty="0"/>
          </a:p>
          <a:p>
            <a:pPr lvl="1"/>
            <a:r>
              <a:rPr lang="zh-CN" altLang="en-US" dirty="0"/>
              <a:t>附件统一管理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43E100-C41D-472A-9B31-A0AA7A73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8" y="3588335"/>
            <a:ext cx="5954882" cy="29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33F1F05-3028-4212-9A3F-AC6106DA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05" y="1719113"/>
            <a:ext cx="7052522" cy="41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91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B8DE3-9AA7-4C46-B218-CB7C9A74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附件管理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567176-0C28-42BF-81BB-8ADA31FF3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附件管理</a:t>
            </a:r>
            <a:endParaRPr lang="en-US" altLang="zh-CN" dirty="0"/>
          </a:p>
          <a:p>
            <a:pPr lvl="1"/>
            <a:r>
              <a:rPr lang="zh-CN" altLang="en-US" dirty="0"/>
              <a:t>图片</a:t>
            </a:r>
            <a:r>
              <a:rPr lang="en-US" altLang="zh-CN" dirty="0"/>
              <a:t>/</a:t>
            </a:r>
            <a:r>
              <a:rPr lang="zh-CN" altLang="en-US" dirty="0"/>
              <a:t>文件上传</a:t>
            </a:r>
            <a:endParaRPr lang="en-US" altLang="zh-CN" dirty="0"/>
          </a:p>
          <a:p>
            <a:pPr lvl="1"/>
            <a:r>
              <a:rPr lang="zh-CN" altLang="en-US" dirty="0"/>
              <a:t>附件统一管理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7112211-D405-4024-9AE5-317FF635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92" y="2379127"/>
            <a:ext cx="8764919" cy="42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65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87AAA-88E8-4B1E-9C5A-ABD2C71E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动态表单设计及应用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51BF7A-EA7A-44FA-ACD5-CF2EADFE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E16290B-C094-4FCB-A691-56C9F1BD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" y="2336873"/>
            <a:ext cx="6059857" cy="43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293E5F-B652-4548-95FE-8AD50B2A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91" y="1004640"/>
            <a:ext cx="4750940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83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6CFCB-A5A9-4C70-AE36-294E1221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博客系列文章（</a:t>
            </a:r>
            <a:r>
              <a:rPr lang="en-US" altLang="zh-CN" dirty="0">
                <a:hlinkClick r:id="rId2"/>
              </a:rPr>
              <a:t>http://wuhuacong.cnblogs.com</a:t>
            </a:r>
            <a:r>
              <a:rPr lang="en-US" altLang="zh-CN" dirty="0"/>
              <a:t> 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2802D-0B1F-42F1-8384-D4AC04DC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6252"/>
            <a:ext cx="9613861" cy="453649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开发环境的准备工作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Vuex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中的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、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Store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和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</a:t>
            </a:r>
            <a:r>
              <a:rPr lang="zh-CN" altLang="en-US" b="0" i="0" u="none" strike="noStrike" dirty="0"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的使用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动态菜单和路由的关联处理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(4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获取后端数据及产品信息页面的处理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表格列表页面的查询，列表展示和字段转义处理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(6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常规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 </a:t>
            </a:r>
            <a:r>
              <a:rPr lang="zh-CN" altLang="en-US" b="0" i="0" u="none" strike="noStrike" dirty="0"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界面组件的使用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(7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介绍一些常规的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</a:t>
            </a:r>
            <a:r>
              <a:rPr lang="zh-CN" altLang="en-US" b="0" i="0" u="none" strike="noStrike" dirty="0"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处理函数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树列表组件的使用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(9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界面语言国际化的处理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(10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基于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vue-echarts</a:t>
            </a:r>
            <a:r>
              <a:rPr lang="zh-CN" altLang="en-US" b="0" i="0" u="none" strike="noStrike" dirty="0"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处理各种图表展示</a:t>
            </a:r>
            <a:r>
              <a:rPr lang="zh-CN" altLang="en-US" b="0" i="0" dirty="0">
                <a:effectLst/>
                <a:latin typeface="PingFang SC"/>
              </a:rPr>
              <a:t> </a:t>
            </a: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(11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图标的维护和使用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(12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整合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ABP</a:t>
            </a:r>
            <a:r>
              <a:rPr lang="zh-CN" altLang="en-US" b="0" i="0" u="none" strike="noStrike" dirty="0"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框架的前端登录处理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(13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</a:t>
            </a:r>
            <a:r>
              <a:rPr lang="zh-CN" altLang="en-US" b="0" i="0" u="none" strike="noStrike" dirty="0"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接口的封装处理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(14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根据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ABP</a:t>
            </a:r>
            <a:r>
              <a:rPr lang="zh-CN" altLang="en-US" b="0" i="0" u="none" strike="noStrike" dirty="0"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后端接口实现前端界面展示</a:t>
            </a:r>
            <a:endParaRPr lang="zh-CN" altLang="en-US" b="0" i="0" dirty="0">
              <a:effectLst/>
              <a:latin typeface="PingFang SC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320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6CFCB-A5A9-4C70-AE36-294E1221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博客系列文章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2802D-0B1F-42F1-8384-D4AC04DC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50743"/>
            <a:ext cx="9613861" cy="467853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(15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用户管理模块的处理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(16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组织机构和角色管理模块的处理</a:t>
            </a:r>
            <a:r>
              <a:rPr lang="zh-CN" altLang="en-US" b="0" i="0" dirty="0">
                <a:effectLst/>
                <a:latin typeface="PingFang SC"/>
              </a:rPr>
              <a:t> </a:t>
            </a: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(17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菜单管理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(18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功能点管理及权限控制</a:t>
            </a:r>
            <a:r>
              <a:rPr lang="zh-CN" altLang="en-US" b="0" i="0" dirty="0">
                <a:effectLst/>
                <a:latin typeface="PingFang SC"/>
              </a:rPr>
              <a:t>  </a:t>
            </a: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(19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后端查询接口和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</a:t>
            </a:r>
            <a:r>
              <a:rPr lang="zh-CN" altLang="en-US" b="0" i="0" u="none" strike="noStrike" dirty="0">
                <a:effectLst/>
                <a:latin typeface="PingFang S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前端的整合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(20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使用组件封装简化界面代码</a:t>
            </a:r>
            <a:r>
              <a:rPr lang="zh-CN" altLang="en-US" b="0" i="0" dirty="0">
                <a:effectLst/>
                <a:latin typeface="PingFang SC"/>
              </a:rPr>
              <a:t>  </a:t>
            </a: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(21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省市区县联动处理的组件使用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(22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简化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main.js</a:t>
            </a:r>
            <a:r>
              <a:rPr lang="zh-CN" altLang="en-US" b="0" i="0" u="none" strike="noStrike" dirty="0">
                <a:effectLst/>
                <a:latin typeface="PingFang S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处理代码，抽取过滤器、全局界面函数、组件注册等处理逻辑到不同的文件中 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(23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基于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ABP</a:t>
            </a:r>
            <a:r>
              <a:rPr lang="zh-CN" altLang="en-US" b="0" i="0" u="none" strike="noStrike" dirty="0">
                <a:effectLst/>
                <a:latin typeface="PingFang S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实现前后端的附件上传，图片或者附件展示管理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(24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修改密码的前端界面和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ABP</a:t>
            </a:r>
            <a:r>
              <a:rPr lang="zh-CN" altLang="en-US" b="0" i="0" u="none" strike="noStrike" dirty="0">
                <a:effectLst/>
                <a:latin typeface="PingFang S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后端设置处理 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(25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各种界面组件的使用（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zh-CN" altLang="en-US" b="0" i="0" u="none" strike="noStrike" dirty="0">
                <a:effectLst/>
                <a:latin typeface="PingFang S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(26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各种界面组件的使用（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zh-CN" altLang="en-US" b="0" i="0" u="none" strike="noStrike" dirty="0">
                <a:effectLst/>
                <a:latin typeface="PingFang S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 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ABP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框架中一对多，多对多关系的处理以及功能界面的处理（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zh-CN" altLang="en-US" b="0" i="0" u="none" strike="noStrike" dirty="0">
                <a:effectLst/>
                <a:latin typeface="PingFang S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 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effectLst/>
                <a:latin typeface="PingFang S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电商商品数据库的设计和功能界面的处理 </a:t>
            </a:r>
            <a:r>
              <a:rPr lang="zh-CN" altLang="en-US" b="0" i="0" dirty="0">
                <a:effectLst/>
                <a:latin typeface="PingFang SC"/>
              </a:rPr>
              <a:t> </a:t>
            </a:r>
          </a:p>
          <a:p>
            <a:pPr algn="l"/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ABP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框架中一对多，多对多关系的处理以及功能界面的处理（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zh-CN" altLang="en-US" b="0" i="0" u="none" strike="noStrike" dirty="0">
                <a:effectLst/>
                <a:latin typeface="PingFang S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(27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数据表的动态表单设计和数据存储</a:t>
            </a:r>
            <a:r>
              <a:rPr lang="zh-CN" altLang="en-US" b="0" i="0" dirty="0">
                <a:effectLst/>
                <a:latin typeface="PingFang SC"/>
              </a:rPr>
              <a:t> </a:t>
            </a: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(28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附件内容的管理</a:t>
            </a:r>
            <a:endParaRPr lang="zh-CN" altLang="en-US" b="0" i="0" dirty="0">
              <a:effectLst/>
              <a:latin typeface="PingFang SC"/>
            </a:endParaRPr>
          </a:p>
          <a:p>
            <a:pPr algn="l"/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循序渐进</a:t>
            </a:r>
            <a:r>
              <a:rPr lang="en-US" altLang="zh-CN" b="0" i="0" u="none" strike="noStrike" dirty="0" err="1">
                <a:solidFill>
                  <a:srgbClr val="4BF7ED"/>
                </a:solidFill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VUE+Element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前端应用开发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(29</a:t>
            </a:r>
            <a:r>
              <a:rPr lang="zh-CN" altLang="en-US" b="0" i="0" u="none" strike="noStrike" dirty="0">
                <a:solidFill>
                  <a:srgbClr val="4BF7ED"/>
                </a:solidFill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en-US" altLang="zh-CN" b="0" i="0" u="none" strike="noStrike" dirty="0">
                <a:solidFill>
                  <a:srgbClr val="4BF7ED"/>
                </a:solidFill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</a:t>
            </a:r>
            <a:r>
              <a:rPr lang="zh-CN" altLang="en-US" b="0" i="0" u="none" strike="noStrike" dirty="0">
                <a:effectLst/>
                <a:latin typeface="PingFang S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高级查询条件的界面设计</a:t>
            </a:r>
            <a:endParaRPr lang="zh-CN" altLang="en-US" b="0" i="0" dirty="0">
              <a:effectLst/>
              <a:latin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127203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.NetCore5.0</a:t>
            </a:r>
            <a:r>
              <a:rPr lang="zh-CN" altLang="en-US" dirty="0"/>
              <a:t>基础进行后端的开发</a:t>
            </a:r>
            <a:endParaRPr lang="en-US" altLang="zh-CN" dirty="0"/>
          </a:p>
          <a:p>
            <a:r>
              <a:rPr lang="zh-CN" altLang="en-US" dirty="0"/>
              <a:t>基于</a:t>
            </a:r>
            <a:r>
              <a:rPr lang="en-US" altLang="zh-CN" dirty="0"/>
              <a:t>ABP</a:t>
            </a:r>
            <a:r>
              <a:rPr lang="zh-CN" altLang="en-US" dirty="0"/>
              <a:t>底层框架进行扩展</a:t>
            </a:r>
            <a:endParaRPr lang="en-US" altLang="zh-CN" dirty="0"/>
          </a:p>
          <a:p>
            <a:r>
              <a:rPr lang="zh-CN" altLang="en-US" dirty="0"/>
              <a:t>实现高级层面的应用开发</a:t>
            </a:r>
            <a:endParaRPr lang="en-US" altLang="zh-CN" dirty="0"/>
          </a:p>
          <a:p>
            <a:r>
              <a:rPr lang="zh-CN" altLang="en-US" dirty="0"/>
              <a:t>结合代码生成工具，快速生成框架代码和界面代码</a:t>
            </a:r>
            <a:endParaRPr lang="en-US" altLang="zh-CN" dirty="0"/>
          </a:p>
          <a:p>
            <a:pPr lvl="1"/>
            <a:r>
              <a:rPr lang="zh-CN" altLang="en-US" dirty="0"/>
              <a:t>以框架理念，简化各层代码</a:t>
            </a:r>
            <a:endParaRPr lang="en-US" altLang="zh-CN" dirty="0"/>
          </a:p>
          <a:p>
            <a:pPr lvl="1"/>
            <a:r>
              <a:rPr lang="zh-CN" altLang="en-US" dirty="0"/>
              <a:t>框架各层代码生成</a:t>
            </a:r>
            <a:endParaRPr lang="en-US" altLang="zh-CN" dirty="0"/>
          </a:p>
          <a:p>
            <a:pPr lvl="1"/>
            <a:r>
              <a:rPr lang="en-US" altLang="zh-CN" dirty="0"/>
              <a:t>Web API</a:t>
            </a:r>
            <a:r>
              <a:rPr lang="zh-CN" altLang="en-US" dirty="0"/>
              <a:t>层所需应用层逻辑代码生成</a:t>
            </a:r>
            <a:endParaRPr lang="en-US" altLang="zh-CN" dirty="0"/>
          </a:p>
          <a:p>
            <a:pPr lvl="1"/>
            <a:r>
              <a:rPr lang="zh-CN" altLang="en-US" dirty="0"/>
              <a:t>界面层代码生成（包括</a:t>
            </a:r>
            <a:r>
              <a:rPr lang="en-US" altLang="zh-CN" dirty="0" err="1"/>
              <a:t>Winform</a:t>
            </a:r>
            <a:r>
              <a:rPr lang="zh-CN" altLang="en-US" dirty="0"/>
              <a:t>前端、</a:t>
            </a:r>
            <a:r>
              <a:rPr lang="en-US" altLang="zh-CN" dirty="0" err="1"/>
              <a:t>Vue+Element</a:t>
            </a:r>
            <a:r>
              <a:rPr lang="zh-CN" altLang="en-US" dirty="0"/>
              <a:t>前端均可生成）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zh-CN" altLang="en-US" dirty="0"/>
              <a:t>架构设计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框架分层架构图（转载）</a:t>
            </a:r>
          </a:p>
        </p:txBody>
      </p:sp>
      <p:pic>
        <p:nvPicPr>
          <p:cNvPr id="10242" name="Picture 2" descr="https://img2018.cnblogs.com/blog/8867/201905/8867-20190527102717505-13212679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76" y="-65833"/>
            <a:ext cx="5024104" cy="69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zh-CN" altLang="en-US" dirty="0"/>
              <a:t>架构设计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代码生成</a:t>
            </a:r>
            <a:endParaRPr lang="en-US" altLang="zh-CN" dirty="0"/>
          </a:p>
          <a:p>
            <a:pPr lvl="1"/>
            <a:r>
              <a:rPr lang="zh-CN" altLang="en-US" dirty="0"/>
              <a:t>服务端代码生成</a:t>
            </a:r>
            <a:endParaRPr lang="en-US" altLang="zh-CN" dirty="0"/>
          </a:p>
          <a:p>
            <a:pPr lvl="1"/>
            <a:r>
              <a:rPr lang="zh-CN" altLang="en-US" dirty="0"/>
              <a:t>客户端调用</a:t>
            </a:r>
            <a:r>
              <a:rPr lang="en-US" altLang="zh-CN" dirty="0"/>
              <a:t>API</a:t>
            </a:r>
            <a:r>
              <a:rPr lang="zh-CN" altLang="en-US" dirty="0"/>
              <a:t>封装</a:t>
            </a:r>
            <a:endParaRPr lang="en-US" altLang="zh-CN" dirty="0"/>
          </a:p>
          <a:p>
            <a:pPr lvl="1"/>
            <a:r>
              <a:rPr lang="zh-CN" altLang="en-US" dirty="0"/>
              <a:t>界面代码生成</a:t>
            </a:r>
            <a:endParaRPr lang="en-US" altLang="zh-CN" dirty="0"/>
          </a:p>
          <a:p>
            <a:r>
              <a:rPr lang="zh-CN" altLang="en-US" dirty="0"/>
              <a:t>框架特点</a:t>
            </a:r>
            <a:endParaRPr lang="en-US" altLang="zh-CN" dirty="0"/>
          </a:p>
          <a:p>
            <a:pPr lvl="1"/>
            <a:r>
              <a:rPr lang="zh-CN" altLang="en-US" dirty="0"/>
              <a:t>基类接口封装、抽象</a:t>
            </a:r>
            <a:endParaRPr lang="en-US" altLang="zh-CN" dirty="0"/>
          </a:p>
          <a:p>
            <a:pPr lvl="1"/>
            <a:r>
              <a:rPr lang="zh-CN" altLang="en-US" dirty="0"/>
              <a:t>统一模式快速开发</a:t>
            </a:r>
            <a:endParaRPr lang="en-US" altLang="zh-CN" dirty="0"/>
          </a:p>
          <a:p>
            <a:pPr lvl="1"/>
            <a:r>
              <a:rPr lang="zh-CN" altLang="en-US" dirty="0"/>
              <a:t>简化各层代码</a:t>
            </a:r>
            <a:endParaRPr lang="en-US" altLang="zh-CN" dirty="0"/>
          </a:p>
          <a:p>
            <a:pPr lvl="1"/>
            <a:r>
              <a:rPr lang="zh-CN" altLang="en-US" dirty="0"/>
              <a:t>服务端、客户端整套应用</a:t>
            </a:r>
          </a:p>
        </p:txBody>
      </p:sp>
      <p:pic>
        <p:nvPicPr>
          <p:cNvPr id="1026" name="Picture 2" descr="https://img2018.cnblogs.com/blog/8867/201906/8867-20190628151100000-17403146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68" y="55323"/>
            <a:ext cx="6270480" cy="670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zh-CN" altLang="en-US" dirty="0"/>
              <a:t>架构设计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 API</a:t>
            </a:r>
            <a:r>
              <a:rPr lang="zh-CN" altLang="en-US" dirty="0"/>
              <a:t>的调用路径</a:t>
            </a:r>
            <a:endParaRPr lang="en-US" altLang="zh-CN" dirty="0"/>
          </a:p>
          <a:p>
            <a:r>
              <a:rPr lang="zh-CN" altLang="en-US" dirty="0"/>
              <a:t>调用类及基类封装</a:t>
            </a:r>
          </a:p>
        </p:txBody>
      </p:sp>
      <p:pic>
        <p:nvPicPr>
          <p:cNvPr id="9218" name="Picture 2" descr="https://img2018.cnblogs.com/blog/8867/201905/8867-20190530172042293-213969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15" y="2113447"/>
            <a:ext cx="80867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2018.cnblogs.com/blog/8867/201905/8867-20190530143531470-20091896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3" y="3326552"/>
            <a:ext cx="3320611" cy="34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zh-CN" altLang="en-US" dirty="0"/>
              <a:t>架构设计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 API</a:t>
            </a:r>
            <a:r>
              <a:rPr lang="zh-CN" altLang="en-US" dirty="0"/>
              <a:t>优先模式</a:t>
            </a:r>
          </a:p>
        </p:txBody>
      </p:sp>
      <p:pic>
        <p:nvPicPr>
          <p:cNvPr id="11266" name="Picture 2" descr="https://images0.cnblogs.com/blog2015/8867/201507/0123191462553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85" y="1979690"/>
            <a:ext cx="3811404" cy="431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altLang="zh-CN" dirty="0"/>
              <a:t>ABP</a:t>
            </a:r>
            <a:r>
              <a:rPr lang="zh-CN" altLang="en-US" dirty="0"/>
              <a:t>快速开发框架</a:t>
            </a:r>
            <a:r>
              <a:rPr lang="en-US" altLang="zh-CN" dirty="0"/>
              <a:t>-</a:t>
            </a:r>
            <a:r>
              <a:rPr lang="zh-CN" altLang="en-US" dirty="0"/>
              <a:t>架构设计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 API</a:t>
            </a:r>
            <a:r>
              <a:rPr lang="zh-CN" altLang="en-US" dirty="0"/>
              <a:t>的启动和调试</a:t>
            </a:r>
            <a:endParaRPr lang="en-US" altLang="zh-CN" dirty="0"/>
          </a:p>
          <a:p>
            <a:pPr lvl="1"/>
            <a:r>
              <a:rPr lang="en-US" altLang="zh-CN" dirty="0"/>
              <a:t>Swagger</a:t>
            </a:r>
            <a:r>
              <a:rPr lang="zh-CN" altLang="en-US" dirty="0"/>
              <a:t>的管理界面</a:t>
            </a:r>
            <a:endParaRPr lang="en-US" altLang="zh-CN" dirty="0"/>
          </a:p>
          <a:p>
            <a:pPr lvl="1"/>
            <a:r>
              <a:rPr lang="zh-CN" altLang="en-US" dirty="0"/>
              <a:t>可以对</a:t>
            </a:r>
            <a:r>
              <a:rPr lang="en-US" altLang="zh-CN" dirty="0"/>
              <a:t>API</a:t>
            </a:r>
            <a:r>
              <a:rPr lang="zh-CN" altLang="en-US" dirty="0"/>
              <a:t>进行调用测试</a:t>
            </a:r>
          </a:p>
        </p:txBody>
      </p:sp>
      <p:pic>
        <p:nvPicPr>
          <p:cNvPr id="12290" name="Picture 2" descr="https://img2018.cnblogs.com/blog/8867/201905/8867-20190527132124152-5136274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95" y="1934677"/>
            <a:ext cx="4403177" cy="48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2018.cnblogs.com/blog/8867/201905/8867-20190527173629817-15884824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89235"/>
            <a:ext cx="5793962" cy="49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845,&quot;width&quot;:13305}"/>
</p:tagLst>
</file>

<file path=ppt/theme/theme1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柏林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柏林</Template>
  <TotalTime>32</TotalTime>
  <Words>1515</Words>
  <Application>Microsoft Office PowerPoint</Application>
  <PresentationFormat>宽屏</PresentationFormat>
  <Paragraphs>177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PingFang SC</vt:lpstr>
      <vt:lpstr>等线</vt:lpstr>
      <vt:lpstr>Arial</vt:lpstr>
      <vt:lpstr>Trebuchet MS</vt:lpstr>
      <vt:lpstr>柏林</vt:lpstr>
      <vt:lpstr>ABP快速开发框架介绍</vt:lpstr>
      <vt:lpstr>ABP框架介绍</vt:lpstr>
      <vt:lpstr>ABP框架介绍</vt:lpstr>
      <vt:lpstr>ABP快速开发框架</vt:lpstr>
      <vt:lpstr>ABP快速开发框架-架构设计</vt:lpstr>
      <vt:lpstr>ABP快速开发框架-架构设计</vt:lpstr>
      <vt:lpstr>ABP快速开发框架-架构设计</vt:lpstr>
      <vt:lpstr>ABP快速开发框架-架构设计</vt:lpstr>
      <vt:lpstr>ABP快速开发框架-架构设计</vt:lpstr>
      <vt:lpstr>ABP快速开发框架-架构设计</vt:lpstr>
      <vt:lpstr>ABP快速开发框架-Winform界面效果</vt:lpstr>
      <vt:lpstr>ABP快速开发框架-Winform界面效果</vt:lpstr>
      <vt:lpstr>ABP快速开发框架-Winform界面效果</vt:lpstr>
      <vt:lpstr>ABP快速开发框架-Winform界面效果</vt:lpstr>
      <vt:lpstr>ABP快速开发框架-Winform界面效果</vt:lpstr>
      <vt:lpstr>ABP快速开发框架-Winform界面效果</vt:lpstr>
      <vt:lpstr>ABP快速开发框架-Winform界面效果</vt:lpstr>
      <vt:lpstr>ABP快速开发框架-代码生成</vt:lpstr>
      <vt:lpstr>ABP快速开发框架-Vue + Element功能点</vt:lpstr>
      <vt:lpstr>ABP快速开发框架-Vue + Element界面效果</vt:lpstr>
      <vt:lpstr>ABP快速开发框架-Vue + Element界面效果</vt:lpstr>
      <vt:lpstr>ABP快速开发框架-Vue + Element界面效果</vt:lpstr>
      <vt:lpstr>ABP快速开发框架-Vue + Element界面效果</vt:lpstr>
      <vt:lpstr>ABP快速开发框架-Vue + Element界面效果</vt:lpstr>
      <vt:lpstr>ABP快速开发框架-Vue + Element界面效果</vt:lpstr>
      <vt:lpstr>ABP快速开发框架-Vue + Element界面效果</vt:lpstr>
      <vt:lpstr>ABP快速开发框架-Vue + Element界面效果</vt:lpstr>
      <vt:lpstr>电商商品管理</vt:lpstr>
      <vt:lpstr>电商商品管理</vt:lpstr>
      <vt:lpstr>附件管理</vt:lpstr>
      <vt:lpstr>附件管理</vt:lpstr>
      <vt:lpstr>动态表单设计及应用</vt:lpstr>
      <vt:lpstr>博客系列文章（http://wuhuacong.cnblogs.com ）</vt:lpstr>
      <vt:lpstr>博客系列文章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ABP快速开发框架介绍</dc:title>
  <dc:creator>华聪 伍</dc:creator>
  <cp:lastModifiedBy>伍 华聪</cp:lastModifiedBy>
  <cp:revision>181</cp:revision>
  <dcterms:created xsi:type="dcterms:W3CDTF">2019-07-31T01:58:00Z</dcterms:created>
  <dcterms:modified xsi:type="dcterms:W3CDTF">2020-12-11T03:21:20Z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